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87" r:id="rId8"/>
    <p:sldId id="271" r:id="rId9"/>
    <p:sldId id="280" r:id="rId10"/>
    <p:sldId id="281" r:id="rId11"/>
    <p:sldId id="285" r:id="rId12"/>
    <p:sldId id="263" r:id="rId13"/>
    <p:sldId id="266" r:id="rId14"/>
    <p:sldId id="270" r:id="rId15"/>
    <p:sldId id="286" r:id="rId16"/>
    <p:sldId id="264" r:id="rId17"/>
    <p:sldId id="268" r:id="rId18"/>
    <p:sldId id="269" r:id="rId19"/>
    <p:sldId id="272" r:id="rId20"/>
    <p:sldId id="282" r:id="rId21"/>
    <p:sldId id="283" r:id="rId22"/>
    <p:sldId id="284" r:id="rId23"/>
    <p:sldId id="279" r:id="rId24"/>
    <p:sldId id="273" r:id="rId25"/>
    <p:sldId id="274" r:id="rId26"/>
    <p:sldId id="275" r:id="rId27"/>
    <p:sldId id="276" r:id="rId28"/>
    <p:sldId id="277" r:id="rId29"/>
    <p:sldId id="278" r:id="rId30"/>
    <p:sldId id="288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98FA-AA68-4441-A042-71CFDF76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36EF-E96C-4956-9E1A-21D7F2BC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68F6-F8D2-48B5-9EE7-967AFF9A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6C9-1258-4755-89A9-65D6D0B0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438C-B763-473F-AB18-853AE5D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37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E66F-06B2-455B-B561-08552AF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527C8-ED25-4C0F-AF3E-8F42BDB0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7F63-3312-4F19-82BD-D9448AE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2381-C073-48B0-B8C8-25C7444B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066C-40B1-45E2-83ED-48980729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9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9B4EB-B0FD-40FB-ABEB-D8E95EB4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4D106-C999-48CE-9A51-6A0586D4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3A08-7DF1-41C1-B5FD-6BFEAAFC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06D-7B3F-4F71-B39A-D263989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51C1-91CE-49FB-A15E-03E06C8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19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B261-09C5-4FBC-BB4F-736A4B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FA9-7773-438C-8964-AB2F7F7A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CFA3-988A-4898-B15F-7709344C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24FD-CA2C-43E0-A92B-2317422E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C1C25-C199-4B92-8520-EE95D018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36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4FF-C293-4905-8077-9DA5811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20D0-933C-4D5E-AFF9-1334801A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F8CF-2F85-4029-939E-3BC4A556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EEA2-36A0-437A-AC7E-5443CFF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B8F0-000D-483D-9A35-6C27C46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2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693A-6BDD-4909-908E-9824C53A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C367-844F-4C0E-A5CB-884586DB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CCFD-042C-406D-A6BA-876EC697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8F452-29B9-44FE-B217-B7483D9D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C46A-EBD0-4098-B44C-11FC3977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A939-6EF1-4C4F-B867-BB5066F7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87A-E423-4B64-8349-FCCCACCE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1DADF-5511-4FC3-85DA-B7EB0185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D2E5-311C-4C90-9C0D-31E8046C4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6BEB-9DE9-4FDA-89A0-285153FE3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0BB9-2A72-41D7-9190-775FC98A9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19C37-1B8A-4A04-828D-CA37EA69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14C90-D205-4654-81D8-E2198BFD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FC-CDAC-4FC7-8A08-BA643DD9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1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CCD5-59DE-47F9-9300-85F831D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3F0E6-1E81-438E-B394-FE94505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C022F-B033-4207-BC7C-C084F0D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3E7C5-2A32-44E9-9BE3-7EAE290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D550-63B5-400B-A75C-267385C1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D71B2-6610-4C43-BCF7-CF06E21A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94AFE-1A91-4BE0-9944-FEB6F02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06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5C5-9567-404D-884D-323D41F4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715-28A6-498E-83CE-DC98355D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A948-7D36-40AF-9438-90AA5D5E2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4448-7E48-42B8-A518-B3BC1BA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572F-798D-4E3B-96F0-1173D22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B115-F391-446B-8D6B-7FAF9451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2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236-1EF2-4DD8-82BA-691FFF12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5646A-FE1D-412F-AC5C-3CB2B47D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B3F4-9442-480D-B614-48F45C2D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AE94-2948-455F-9FCE-798A36BA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668D-0629-4EED-86ED-24718099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2E486-4793-4431-AE5A-EC16DE21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4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82304-DCCE-4DF0-B2E3-866B091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7B632-947C-4B95-AC12-07CBDFE5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2F68-AA77-4176-9F49-7D3FB48D0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CCB3-B31A-4D34-9674-28AC268D9793}" type="datetimeFigureOut">
              <a:rPr lang="en-CA" smtClean="0"/>
              <a:t>2019-04-04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D23D-164A-48DF-8BB9-34C5E28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2BA4-36DC-4BE2-84E0-C146324C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8CEF-1F5F-43DF-AE4E-94036121A0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8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orest-night-sky-spruce-trees-stars_-_West_Virginia_-_ForestWande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AAB4-AC35-4DCE-B542-29F5BD57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-610" y="-1"/>
            <a:ext cx="6423053" cy="685800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698BF-115F-4E39-9580-554F8A04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938" y="2606703"/>
            <a:ext cx="4800261" cy="1644592"/>
          </a:xfrm>
        </p:spPr>
        <p:txBody>
          <a:bodyPr anchor="t">
            <a:normAutofit/>
          </a:bodyPr>
          <a:lstStyle/>
          <a:p>
            <a:r>
              <a:rPr lang="en-CA" sz="2800" dirty="0">
                <a:solidFill>
                  <a:srgbClr val="000000"/>
                </a:solidFill>
              </a:rPr>
              <a:t>Investigating Supermassive Black Holes and Their Variability Using Structure Functions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0A0EC9-37E1-444A-B750-B120513DE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94" y="6100521"/>
            <a:ext cx="1554941" cy="5017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85F89F-A092-4259-ACEC-30BC2EA1B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31" y="6068524"/>
            <a:ext cx="1554941" cy="5740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73E2C69-6DF7-4BAA-8A44-A7C9B59F68C7}"/>
              </a:ext>
            </a:extLst>
          </p:cNvPr>
          <p:cNvSpPr txBox="1"/>
          <p:nvPr/>
        </p:nvSpPr>
        <p:spPr>
          <a:xfrm>
            <a:off x="7532833" y="3789630"/>
            <a:ext cx="354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By Derek Blue</a:t>
            </a:r>
          </a:p>
          <a:p>
            <a:pPr algn="ctr"/>
            <a:r>
              <a:rPr lang="en-CA" sz="1200" dirty="0"/>
              <a:t>Co-Supervised by Dr. Tina Harriott and Dr. Luigi Gallo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B8797F-E268-452E-BEBC-2E79CB57C16E}"/>
              </a:ext>
            </a:extLst>
          </p:cNvPr>
          <p:cNvSpPr txBox="1"/>
          <p:nvPr/>
        </p:nvSpPr>
        <p:spPr>
          <a:xfrm>
            <a:off x="-915" y="6642556"/>
            <a:ext cx="3070071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chemeClr val="bg1"/>
                </a:solidFill>
              </a:rPr>
              <a:t>Image Credit: </a:t>
            </a:r>
            <a:r>
              <a:rPr lang="es-ES" sz="800" dirty="0">
                <a:solidFill>
                  <a:schemeClr val="bg1"/>
                </a:solidFill>
              </a:rPr>
              <a:t>http://hubblesite.org/image/968/news_release/2000-20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1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B0797-3138-4777-89C7-06D2763A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Kerr 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11446"/>
            <a:ext cx="4901184" cy="40210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22782-5D8F-4D6A-8D9E-BE4BA6EC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6" r="15980" b="1"/>
          <a:stretch/>
        </p:blipFill>
        <p:spPr>
          <a:xfrm>
            <a:off x="870090" y="11446"/>
            <a:ext cx="4572000" cy="38587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C3E77A-2634-473F-B55F-AC0A028C63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3" r="-1" b="24587"/>
          <a:stretch/>
        </p:blipFill>
        <p:spPr>
          <a:xfrm>
            <a:off x="870090" y="4407408"/>
            <a:ext cx="4572000" cy="24505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A62A6-4818-40AB-9F22-E5786BB0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6772" y="2978639"/>
            <a:ext cx="5063457" cy="27291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Accounts for black hole spin</a:t>
            </a:r>
          </a:p>
          <a:p>
            <a:r>
              <a:rPr lang="en-US" sz="2400" dirty="0"/>
              <a:t>Model used for ray tracing simulations</a:t>
            </a:r>
          </a:p>
          <a:p>
            <a:r>
              <a:rPr lang="en-US" sz="2400" dirty="0"/>
              <a:t>Generally accepted model</a:t>
            </a:r>
          </a:p>
          <a:p>
            <a:r>
              <a:rPr lang="en-US" sz="2400" dirty="0"/>
              <a:t>Has more than one “event horizon”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4B4362-797B-4B7B-98F8-58148560D18A}"/>
              </a:ext>
            </a:extLst>
          </p:cNvPr>
          <p:cNvSpPr txBox="1"/>
          <p:nvPr/>
        </p:nvSpPr>
        <p:spPr>
          <a:xfrm>
            <a:off x="870090" y="11446"/>
            <a:ext cx="38347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 err="1">
                <a:solidFill>
                  <a:srgbClr val="FFFFFF"/>
                </a:solidFill>
              </a:rPr>
              <a:t>Yukterez</a:t>
            </a:r>
            <a:r>
              <a:rPr lang="es-ES" sz="700" dirty="0">
                <a:solidFill>
                  <a:srgbClr val="FFFFFF"/>
                </a:solidFill>
              </a:rPr>
              <a:t> (</a:t>
            </a:r>
            <a:r>
              <a:rPr lang="es-ES" sz="700" dirty="0" err="1">
                <a:solidFill>
                  <a:srgbClr val="FFFFFF"/>
                </a:solidFill>
              </a:rPr>
              <a:t>Simon</a:t>
            </a:r>
            <a:r>
              <a:rPr lang="es-ES" sz="700" dirty="0">
                <a:solidFill>
                  <a:srgbClr val="FFFFFF"/>
                </a:solidFill>
              </a:rPr>
              <a:t> </a:t>
            </a:r>
            <a:r>
              <a:rPr lang="es-ES" sz="700" dirty="0" err="1">
                <a:solidFill>
                  <a:srgbClr val="FFFFFF"/>
                </a:solidFill>
              </a:rPr>
              <a:t>Tyran</a:t>
            </a:r>
            <a:r>
              <a:rPr lang="es-ES" sz="700" dirty="0">
                <a:solidFill>
                  <a:srgbClr val="FFFFFF"/>
                </a:solidFill>
              </a:rPr>
              <a:t>, </a:t>
            </a:r>
            <a:r>
              <a:rPr lang="es-ES" sz="700" dirty="0" err="1">
                <a:solidFill>
                  <a:srgbClr val="FFFFFF"/>
                </a:solidFill>
              </a:rPr>
              <a:t>Vienna</a:t>
            </a:r>
            <a:r>
              <a:rPr lang="es-ES" sz="700" dirty="0">
                <a:solidFill>
                  <a:srgbClr val="FFFFFF"/>
                </a:solidFill>
              </a:rPr>
              <a:t>) - http://notizblock.yukterez.net/viewtopic.php?p=533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CD3A1-643E-4030-85CE-715462C35374}"/>
              </a:ext>
            </a:extLst>
          </p:cNvPr>
          <p:cNvSpPr txBox="1"/>
          <p:nvPr/>
        </p:nvSpPr>
        <p:spPr>
          <a:xfrm>
            <a:off x="1423574" y="6669391"/>
            <a:ext cx="3432350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 err="1"/>
              <a:t>Yukterez</a:t>
            </a:r>
            <a:r>
              <a:rPr lang="es-ES" sz="700" dirty="0"/>
              <a:t> (</a:t>
            </a:r>
            <a:r>
              <a:rPr lang="es-ES" sz="700" dirty="0" err="1"/>
              <a:t>Simon</a:t>
            </a:r>
            <a:r>
              <a:rPr lang="es-ES" sz="700" dirty="0"/>
              <a:t> </a:t>
            </a:r>
            <a:r>
              <a:rPr lang="es-ES" sz="700" dirty="0" err="1"/>
              <a:t>Tyran</a:t>
            </a:r>
            <a:r>
              <a:rPr lang="es-ES" sz="700" dirty="0"/>
              <a:t>, </a:t>
            </a:r>
            <a:r>
              <a:rPr lang="es-ES" sz="700" dirty="0" err="1"/>
              <a:t>Vienna</a:t>
            </a:r>
            <a:r>
              <a:rPr lang="es-ES" sz="700" dirty="0"/>
              <a:t>) - https://en.wikipedia.org/wiki/Ergosphere</a:t>
            </a:r>
            <a:endParaRPr lang="en-CA" sz="700" dirty="0"/>
          </a:p>
        </p:txBody>
      </p:sp>
    </p:spTree>
    <p:extLst>
      <p:ext uri="{BB962C8B-B14F-4D97-AF65-F5344CB8AC3E}">
        <p14:creationId xmlns:p14="http://schemas.microsoft.com/office/powerpoint/2010/main" val="199840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797-3138-4777-89C7-06D2763A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92" y="1685347"/>
            <a:ext cx="5063458" cy="15607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Kerr Solution</a:t>
            </a:r>
          </a:p>
        </p:txBody>
      </p:sp>
      <p:pic>
        <p:nvPicPr>
          <p:cNvPr id="9" name="kerr.a099.polar.equatorial">
            <a:hlinkClick r:id="" action="ppaction://media"/>
            <a:extLst>
              <a:ext uri="{FF2B5EF4-FFF2-40B4-BE49-F238E27FC236}">
                <a16:creationId xmlns:a16="http://schemas.microsoft.com/office/drawing/2014/main" id="{4C53FA5F-F249-4073-B079-4A1578FBB82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1" y="-1"/>
            <a:ext cx="6705600" cy="717410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D22388-B118-49F0-8E4E-A14D02822B60}"/>
              </a:ext>
            </a:extLst>
          </p:cNvPr>
          <p:cNvSpPr txBox="1"/>
          <p:nvPr/>
        </p:nvSpPr>
        <p:spPr>
          <a:xfrm>
            <a:off x="-1" y="6654800"/>
            <a:ext cx="5486401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Video Credit: </a:t>
            </a:r>
            <a:r>
              <a:rPr lang="es-ES" sz="700" dirty="0" err="1">
                <a:solidFill>
                  <a:srgbClr val="FFFFFF"/>
                </a:solidFill>
              </a:rPr>
              <a:t>Yukterez</a:t>
            </a:r>
            <a:r>
              <a:rPr lang="es-ES" sz="700" dirty="0">
                <a:solidFill>
                  <a:srgbClr val="FFFFFF"/>
                </a:solidFill>
              </a:rPr>
              <a:t> (</a:t>
            </a:r>
            <a:r>
              <a:rPr lang="es-ES" sz="700" dirty="0" err="1">
                <a:solidFill>
                  <a:srgbClr val="FFFFFF"/>
                </a:solidFill>
              </a:rPr>
              <a:t>Simon</a:t>
            </a:r>
            <a:r>
              <a:rPr lang="es-ES" sz="700" dirty="0">
                <a:solidFill>
                  <a:srgbClr val="FFFFFF"/>
                </a:solidFill>
              </a:rPr>
              <a:t> </a:t>
            </a:r>
            <a:r>
              <a:rPr lang="es-ES" sz="700" dirty="0" err="1">
                <a:solidFill>
                  <a:srgbClr val="FFFFFF"/>
                </a:solidFill>
              </a:rPr>
              <a:t>Tyran</a:t>
            </a:r>
            <a:r>
              <a:rPr lang="es-ES" sz="700" dirty="0">
                <a:solidFill>
                  <a:srgbClr val="FFFFFF"/>
                </a:solidFill>
              </a:rPr>
              <a:t>, </a:t>
            </a:r>
            <a:r>
              <a:rPr lang="es-ES" sz="700" dirty="0" err="1">
                <a:solidFill>
                  <a:srgbClr val="FFFFFF"/>
                </a:solidFill>
              </a:rPr>
              <a:t>Vienna</a:t>
            </a:r>
            <a:r>
              <a:rPr lang="es-ES" sz="700" dirty="0">
                <a:solidFill>
                  <a:srgbClr val="FFFFFF"/>
                </a:solidFill>
              </a:rPr>
              <a:t>) - http://notizblock.yukterez.net/viewtopic.php?p=533</a:t>
            </a:r>
            <a:endParaRPr lang="en-CA" sz="700" dirty="0">
              <a:solidFill>
                <a:srgbClr val="FFFFFF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27AE561-1B97-4FD2-8CDB-2E28AC7F36C9}"/>
              </a:ext>
            </a:extLst>
          </p:cNvPr>
          <p:cNvSpPr txBox="1">
            <a:spLocks/>
          </p:cNvSpPr>
          <p:nvPr/>
        </p:nvSpPr>
        <p:spPr>
          <a:xfrm>
            <a:off x="553492" y="3327343"/>
            <a:ext cx="4567147" cy="2606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Simlulated</a:t>
            </a:r>
            <a:r>
              <a:rPr lang="en-US" sz="2400" dirty="0"/>
              <a:t> ray tracing using Kerr-Newman solution</a:t>
            </a:r>
          </a:p>
          <a:p>
            <a:r>
              <a:rPr lang="en-US" sz="2400" dirty="0"/>
              <a:t>One of many simulations available at </a:t>
            </a:r>
            <a:r>
              <a:rPr lang="en-US" sz="1400" dirty="0"/>
              <a:t>http://notizblock.yukterez.net/viewtopic.php?p=533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6A3700-4FC1-4F43-B996-6067CC61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2141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Extremely bright centers</a:t>
            </a:r>
          </a:p>
          <a:p>
            <a:r>
              <a:rPr lang="en-US" sz="2000">
                <a:solidFill>
                  <a:srgbClr val="000000"/>
                </a:solidFill>
              </a:rPr>
              <a:t>Hosts to supermassive black holes</a:t>
            </a:r>
          </a:p>
          <a:p>
            <a:r>
              <a:rPr lang="en-US" sz="2000">
                <a:solidFill>
                  <a:srgbClr val="000000"/>
                </a:solidFill>
              </a:rPr>
              <a:t>Central black hole actively accreting</a:t>
            </a:r>
          </a:p>
          <a:p>
            <a:r>
              <a:rPr lang="en-US" sz="2000">
                <a:solidFill>
                  <a:srgbClr val="000000"/>
                </a:solidFill>
              </a:rPr>
              <a:t>Highly variable spectra</a:t>
            </a:r>
          </a:p>
          <a:p>
            <a:r>
              <a:rPr lang="en-US" sz="2000">
                <a:solidFill>
                  <a:srgbClr val="000000"/>
                </a:solidFill>
              </a:rPr>
              <a:t>Central engines called Active Galactic Nuclei (AGN)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A5F3F8-82F1-4E6B-B969-82F6F50959BE}"/>
              </a:ext>
            </a:extLst>
          </p:cNvPr>
          <p:cNvSpPr txBox="1"/>
          <p:nvPr/>
        </p:nvSpPr>
        <p:spPr>
          <a:xfrm>
            <a:off x="8742016" y="0"/>
            <a:ext cx="34499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https://www.spacetelescope.org/images/heic0604d/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118D92-246F-479C-8611-FB22DF0BB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5095" b="2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53196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How we see AGN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65BFE-56C8-4F84-B2FD-971ECB9E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17757" y="2363240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Fill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5C0A9-5AA9-4BBB-9B12-B73BA330A01A}"/>
              </a:ext>
            </a:extLst>
          </p:cNvPr>
          <p:cNvSpPr txBox="1"/>
          <p:nvPr/>
        </p:nvSpPr>
        <p:spPr>
          <a:xfrm>
            <a:off x="-11909" y="6657935"/>
            <a:ext cx="328968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https://www.britannica.com/science/black-hole/media/67925/196036</a:t>
            </a:r>
          </a:p>
        </p:txBody>
      </p:sp>
    </p:spTree>
    <p:extLst>
      <p:ext uri="{BB962C8B-B14F-4D97-AF65-F5344CB8AC3E}">
        <p14:creationId xmlns:p14="http://schemas.microsoft.com/office/powerpoint/2010/main" val="14807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59ED18-7A70-47EB-B65A-91DCB8C4B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242" b="-2"/>
          <a:stretch/>
        </p:blipFill>
        <p:spPr>
          <a:xfrm>
            <a:off x="5377769" y="531845"/>
            <a:ext cx="6769554" cy="543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4E234-CC36-407B-80B6-D7E1AD0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95" y="1684314"/>
            <a:ext cx="4322462" cy="11703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AGN Emission Spectra</a:t>
            </a:r>
          </a:p>
        </p:txBody>
      </p:sp>
      <p:sp>
        <p:nvSpPr>
          <p:cNvPr id="14" name="Content Placeholder 28">
            <a:extLst>
              <a:ext uri="{FF2B5EF4-FFF2-40B4-BE49-F238E27FC236}">
                <a16:creationId xmlns:a16="http://schemas.microsoft.com/office/drawing/2014/main" id="{AE419C77-BA46-4045-B869-FCCDB5955C79}"/>
              </a:ext>
            </a:extLst>
          </p:cNvPr>
          <p:cNvSpPr txBox="1">
            <a:spLocks/>
          </p:cNvSpPr>
          <p:nvPr/>
        </p:nvSpPr>
        <p:spPr>
          <a:xfrm>
            <a:off x="510795" y="1786951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Relatively flat spectra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Telescopes record individual photon energy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Photon counts sorted by energy level</a:t>
            </a:r>
          </a:p>
        </p:txBody>
      </p:sp>
    </p:spTree>
    <p:extLst>
      <p:ext uri="{BB962C8B-B14F-4D97-AF65-F5344CB8AC3E}">
        <p14:creationId xmlns:p14="http://schemas.microsoft.com/office/powerpoint/2010/main" val="297638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F197-7DBE-4A35-9CEA-34659ACF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AGN</a:t>
            </a:r>
          </a:p>
        </p:txBody>
      </p:sp>
    </p:spTree>
    <p:extLst>
      <p:ext uri="{BB962C8B-B14F-4D97-AF65-F5344CB8AC3E}">
        <p14:creationId xmlns:p14="http://schemas.microsoft.com/office/powerpoint/2010/main" val="328820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D93B-CDCF-480D-99AA-3E5EFED917B1}"/>
              </a:ext>
            </a:extLst>
          </p:cNvPr>
          <p:cNvSpPr txBox="1">
            <a:spLocks/>
          </p:cNvSpPr>
          <p:nvPr/>
        </p:nvSpPr>
        <p:spPr>
          <a:xfrm>
            <a:off x="747334" y="2281268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Unified Model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139D-5E5E-481E-9903-40268DF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9" y="757563"/>
            <a:ext cx="6894031" cy="5342874"/>
          </a:xfrm>
          <a:prstGeom prst="rect">
            <a:avLst/>
          </a:prstGeom>
        </p:spPr>
      </p:pic>
      <p:sp>
        <p:nvSpPr>
          <p:cNvPr id="21" name="Content Placeholder 28">
            <a:extLst>
              <a:ext uri="{FF2B5EF4-FFF2-40B4-BE49-F238E27FC236}">
                <a16:creationId xmlns:a16="http://schemas.microsoft.com/office/drawing/2014/main" id="{CB2142D7-7ED4-4398-A079-ED87D71FA19C}"/>
              </a:ext>
            </a:extLst>
          </p:cNvPr>
          <p:cNvSpPr txBox="1">
            <a:spLocks/>
          </p:cNvSpPr>
          <p:nvPr/>
        </p:nvSpPr>
        <p:spPr>
          <a:xfrm>
            <a:off x="747334" y="1905027"/>
            <a:ext cx="4869179" cy="304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AGN brightness attributed to accretion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Viewing angle affects spectral energy distribution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Type of AGN determined by viewing 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57DF-426B-4E29-BBA0-6B1C2C2F6D26}"/>
              </a:ext>
            </a:extLst>
          </p:cNvPr>
          <p:cNvSpPr txBox="1"/>
          <p:nvPr/>
        </p:nvSpPr>
        <p:spPr>
          <a:xfrm>
            <a:off x="9416446" y="6657945"/>
            <a:ext cx="27755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https://fermi.gsfc.nasa.gov/science/eteu/agn/figure1.jpg</a:t>
            </a:r>
          </a:p>
        </p:txBody>
      </p:sp>
    </p:spTree>
    <p:extLst>
      <p:ext uri="{BB962C8B-B14F-4D97-AF65-F5344CB8AC3E}">
        <p14:creationId xmlns:p14="http://schemas.microsoft.com/office/powerpoint/2010/main" val="276213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F3252-34DB-4CC5-9218-0788061F7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r="18230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75D9B69-CA12-4F50-8ED1-B3F58A9CCCDC}"/>
              </a:ext>
            </a:extLst>
          </p:cNvPr>
          <p:cNvSpPr txBox="1">
            <a:spLocks/>
          </p:cNvSpPr>
          <p:nvPr/>
        </p:nvSpPr>
        <p:spPr>
          <a:xfrm>
            <a:off x="804998" y="154139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608158E8-6AC3-4F18-B088-2007435E5C28}"/>
              </a:ext>
            </a:extLst>
          </p:cNvPr>
          <p:cNvSpPr txBox="1">
            <a:spLocks/>
          </p:cNvSpPr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AGN are observed indirectly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The process of accretion causes large amounts of UV and X-ray emission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Satellite telescopes are used due to atmospheric absorption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EE736-4B70-4B52-8BC5-536EDBB4BBBD}"/>
              </a:ext>
            </a:extLst>
          </p:cNvPr>
          <p:cNvSpPr txBox="1"/>
          <p:nvPr/>
        </p:nvSpPr>
        <p:spPr>
          <a:xfrm>
            <a:off x="8071960" y="0"/>
            <a:ext cx="4120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 https://www.esa.int/spaceinimages/Images/2000/11/XMM-Newton_artist_s_impression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77332-4C2B-4315-B914-59009CA8B120}"/>
              </a:ext>
            </a:extLst>
          </p:cNvPr>
          <p:cNvSpPr txBox="1">
            <a:spLocks/>
          </p:cNvSpPr>
          <p:nvPr/>
        </p:nvSpPr>
        <p:spPr>
          <a:xfrm>
            <a:off x="837419" y="1869755"/>
            <a:ext cx="51450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0000"/>
                </a:solidFill>
              </a:rPr>
              <a:t>How AGN are Observed</a:t>
            </a:r>
          </a:p>
        </p:txBody>
      </p:sp>
      <p:sp>
        <p:nvSpPr>
          <p:cNvPr id="22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6E84E824-6DC6-46BE-9918-8AD242B30BDE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514502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dirty="0">
                <a:solidFill>
                  <a:srgbClr val="000000"/>
                </a:solidFill>
              </a:rPr>
              <a:t>X-rays cannot be captured like optical light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Process known as grazing incidence used</a:t>
            </a:r>
          </a:p>
          <a:p>
            <a:pPr marL="285750"/>
            <a:r>
              <a:rPr lang="en-US" sz="2000" dirty="0">
                <a:solidFill>
                  <a:srgbClr val="000000"/>
                </a:solidFill>
              </a:rPr>
              <a:t>X-ray telescopes employ many mirrors</a:t>
            </a:r>
          </a:p>
        </p:txBody>
      </p:sp>
      <p:sp>
        <p:nvSpPr>
          <p:cNvPr id="23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B8BDE-6CDD-4105-91A8-6F12B4CA6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74" y="119895"/>
            <a:ext cx="2764873" cy="141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89B830-0A58-4E5B-B0BB-109F04AD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02" y="4533028"/>
            <a:ext cx="4334998" cy="17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0863-1C32-45EC-B363-86EF4516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4" y="1823680"/>
            <a:ext cx="2502159" cy="869594"/>
          </a:xfrm>
        </p:spPr>
        <p:txBody>
          <a:bodyPr/>
          <a:lstStyle/>
          <a:p>
            <a:r>
              <a:rPr lang="en-CA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0712-CF81-40BA-9E70-29237C2F0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359" y="2907879"/>
            <a:ext cx="4516890" cy="2606514"/>
          </a:xfrm>
        </p:spPr>
        <p:txBody>
          <a:bodyPr>
            <a:normAutofit/>
          </a:bodyPr>
          <a:lstStyle/>
          <a:p>
            <a:r>
              <a:rPr lang="en-CA" sz="2000" dirty="0"/>
              <a:t>Data on 6 sources from the RXTE AGN Timing &amp; Spectral Database used</a:t>
            </a:r>
          </a:p>
          <a:p>
            <a:r>
              <a:rPr lang="en-CA" sz="2000" dirty="0"/>
              <a:t>Most very well sampled</a:t>
            </a:r>
          </a:p>
          <a:p>
            <a:r>
              <a:rPr lang="en-CA" sz="2000" dirty="0"/>
              <a:t>Uneven sampling due to collection methods</a:t>
            </a:r>
          </a:p>
          <a:p>
            <a:r>
              <a:rPr lang="en-CA" sz="2000" dirty="0"/>
              <a:t>Variety of object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7FC495-0816-4FCC-BDEC-F7586F1C1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9" y="989045"/>
            <a:ext cx="6656709" cy="4879910"/>
          </a:xfrm>
        </p:spPr>
      </p:pic>
    </p:spTree>
    <p:extLst>
      <p:ext uri="{BB962C8B-B14F-4D97-AF65-F5344CB8AC3E}">
        <p14:creationId xmlns:p14="http://schemas.microsoft.com/office/powerpoint/2010/main" val="144651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4EB5D1-D024-4F67-8F72-429C34841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78" r="26886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D2558-D550-4C0C-A357-0EBABA68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1499485"/>
            <a:ext cx="4803636" cy="131166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A brief introduction to the universe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Populated by Gas, Dust, and Stars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Collections of gas, dust, and stars called galaxies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Galaxies come in all shapes and sizes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AFA72-96A6-42BF-906D-6CBED225D65F}"/>
              </a:ext>
            </a:extLst>
          </p:cNvPr>
          <p:cNvSpPr txBox="1"/>
          <p:nvPr/>
        </p:nvSpPr>
        <p:spPr>
          <a:xfrm>
            <a:off x="9884958" y="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  <a:hlinkClick r:id="rId3" tooltip="https://commons.wikimedia.org/wiki/File:Forest-night-sky-spruce-trees-stars_-_West_Virginia_-_ForestWand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CA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4">
            <a:extLst>
              <a:ext uri="{FF2B5EF4-FFF2-40B4-BE49-F238E27FC236}">
                <a16:creationId xmlns:a16="http://schemas.microsoft.com/office/drawing/2014/main" id="{67FC6DF5-6695-481D-AEEA-55529611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675033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6">
            <a:extLst>
              <a:ext uri="{FF2B5EF4-FFF2-40B4-BE49-F238E27FC236}">
                <a16:creationId xmlns:a16="http://schemas.microsoft.com/office/drawing/2014/main" id="{FE27E6BE-1194-49E7-BA29-0898123DD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4CC30-A092-4A7A-AD18-F449159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518" y="1829115"/>
            <a:ext cx="426694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Structure Function</a:t>
            </a:r>
          </a:p>
        </p:txBody>
      </p:sp>
      <p:sp>
        <p:nvSpPr>
          <p:cNvPr id="49" name="Freeform 82">
            <a:extLst>
              <a:ext uri="{FF2B5EF4-FFF2-40B4-BE49-F238E27FC236}">
                <a16:creationId xmlns:a16="http://schemas.microsoft.com/office/drawing/2014/main" id="{63D44656-9703-4F76-BF95-869D8579E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62511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6F72EDF1-3CBA-4BB0-8AE8-3583F0846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78">
            <a:extLst>
              <a:ext uri="{FF2B5EF4-FFF2-40B4-BE49-F238E27FC236}">
                <a16:creationId xmlns:a16="http://schemas.microsoft.com/office/drawing/2014/main" id="{29B389D7-95A7-4E4F-B9CF-F8D68630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DCC9D-75DC-4CA1-9855-392E33C0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" y="5514993"/>
            <a:ext cx="3060569" cy="688627"/>
          </a:xfrm>
          <a:prstGeom prst="rect">
            <a:avLst/>
          </a:prstGeom>
        </p:spPr>
      </p:pic>
      <p:sp>
        <p:nvSpPr>
          <p:cNvPr id="52" name="Oval 44">
            <a:extLst>
              <a:ext uri="{FF2B5EF4-FFF2-40B4-BE49-F238E27FC236}">
                <a16:creationId xmlns:a16="http://schemas.microsoft.com/office/drawing/2014/main" id="{B275ED38-7160-44B2-ADEA-7615F92E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27" y="457158"/>
            <a:ext cx="1964524" cy="19645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DC83B-5B13-4A55-B963-5F77CF7AE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33" y="1247197"/>
            <a:ext cx="1748512" cy="429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FEA6F-3524-4390-809B-660FE4692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4" y="4018435"/>
            <a:ext cx="2676079" cy="616791"/>
          </a:xfrm>
          <a:prstGeom prst="rect">
            <a:avLst/>
          </a:prstGeom>
        </p:spPr>
      </p:pic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BC81750-D2F9-4AA8-BDAC-96A6F3FA7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25519" y="2421682"/>
            <a:ext cx="4266601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M</a:t>
            </a:r>
            <a:r>
              <a:rPr lang="en-US" sz="2000" baseline="30000" dirty="0" err="1">
                <a:solidFill>
                  <a:srgbClr val="000000"/>
                </a:solidFill>
              </a:rPr>
              <a:t>th</a:t>
            </a:r>
            <a:r>
              <a:rPr lang="en-US" sz="2000" dirty="0">
                <a:solidFill>
                  <a:srgbClr val="000000"/>
                </a:solidFill>
              </a:rPr>
              <a:t> order structure function removes (M – 1) order polynomials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Removes any non-stationary random processes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Remains in the time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80AF16-3A0C-4F53-94BC-F9083D15447F}"/>
              </a:ext>
            </a:extLst>
          </p:cNvPr>
          <p:cNvSpPr txBox="1"/>
          <p:nvPr/>
        </p:nvSpPr>
        <p:spPr>
          <a:xfrm>
            <a:off x="1448220" y="3028609"/>
            <a:ext cx="755335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Gallo et al 2018</a:t>
            </a:r>
          </a:p>
        </p:txBody>
      </p: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8486DF5C-45C3-42CD-887C-E1FA7C452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356854" y="50647"/>
            <a:ext cx="2836972" cy="28972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3766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8741-EBAE-49F9-A9C4-0FF72A48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Structure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A5B2-C41A-45FC-98D6-C598FF0D7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Linear trends artificially steepen the structure function</a:t>
            </a:r>
          </a:p>
          <a:p>
            <a:r>
              <a:rPr lang="en-US"/>
              <a:t>Takes the shape of a sigmoid</a:t>
            </a:r>
          </a:p>
          <a:p>
            <a:r>
              <a:rPr lang="en-US"/>
              <a:t>Connecting region can be fit with a power law model</a:t>
            </a:r>
          </a:p>
          <a:p>
            <a:r>
              <a:rPr lang="en-US"/>
              <a:t>Generally Visualized on log scaled axes</a:t>
            </a:r>
          </a:p>
          <a:p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50BFDF5-8FEF-4E42-982F-5E7C9491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9530"/>
            <a:ext cx="5447070" cy="5447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E3E073-B245-48E6-A0CA-D46B7AF3B194}"/>
              </a:ext>
            </a:extLst>
          </p:cNvPr>
          <p:cNvSpPr txBox="1"/>
          <p:nvPr/>
        </p:nvSpPr>
        <p:spPr>
          <a:xfrm>
            <a:off x="8722780" y="5846600"/>
            <a:ext cx="755335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Gallo et al 2018</a:t>
            </a:r>
          </a:p>
        </p:txBody>
      </p:sp>
    </p:spTree>
    <p:extLst>
      <p:ext uri="{BB962C8B-B14F-4D97-AF65-F5344CB8AC3E}">
        <p14:creationId xmlns:p14="http://schemas.microsoft.com/office/powerpoint/2010/main" val="167807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E35FA-7813-4534-9EE3-9C34347B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Writing a Structure Function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CF31F-6B39-4D8C-BD48-18FA14E9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45" y="478232"/>
            <a:ext cx="2483012" cy="27899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B2D2A40-F48E-4C33-AF0B-793770F6A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23" y="3589867"/>
            <a:ext cx="2799856" cy="27889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7E7-C2A7-4F8E-869A-00626838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Written in C++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Consists of 5 classes and several hundred lines of code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Publicly available on GitHub</a:t>
            </a:r>
          </a:p>
        </p:txBody>
      </p:sp>
    </p:spTree>
    <p:extLst>
      <p:ext uri="{BB962C8B-B14F-4D97-AF65-F5344CB8AC3E}">
        <p14:creationId xmlns:p14="http://schemas.microsoft.com/office/powerpoint/2010/main" val="261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3C0AE-48C2-4B49-85E1-7A1ADD38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58222"/>
            <a:ext cx="10905066" cy="48527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552AB-F42B-40EA-9D1A-C9E3848E054B}"/>
              </a:ext>
            </a:extLst>
          </p:cNvPr>
          <p:cNvSpPr txBox="1"/>
          <p:nvPr/>
        </p:nvSpPr>
        <p:spPr>
          <a:xfrm>
            <a:off x="4820920" y="294736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Source List</a:t>
            </a:r>
          </a:p>
        </p:txBody>
      </p:sp>
    </p:spTree>
    <p:extLst>
      <p:ext uri="{BB962C8B-B14F-4D97-AF65-F5344CB8AC3E}">
        <p14:creationId xmlns:p14="http://schemas.microsoft.com/office/powerpoint/2010/main" val="1665141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8A7D9A-2A3F-483D-9695-82BE70AD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13" y="972902"/>
            <a:ext cx="7173296" cy="1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3C 279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26C311-1073-4AC2-81B1-F04F0F18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78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0707-83DC-4BD1-9532-92F027F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32" y="1007706"/>
            <a:ext cx="7160540" cy="18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Fairall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F0830E-EAC1-4A43-B07F-075E91CB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8" r="20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70308-C71D-41E0-80E3-F9973152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34994"/>
            <a:ext cx="6982736" cy="18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00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Mkn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3AEE24-D4A1-4E19-850B-26ACEF88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778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28718-E950-484F-A569-C23C3920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25663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FFFFFF"/>
                </a:solidFill>
              </a:rPr>
              <a:t>110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8888B0-AB8D-4A87-92E3-C71183FFE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r="2567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FFA75-CF62-46C8-809B-ECF38D6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1" y="1172316"/>
            <a:ext cx="7203631" cy="19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DF3-9E38-4D22-B130-3BB1FDBD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NGC 4051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4C84B3-C4EA-4729-A521-E585CC95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7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F488B-BE91-452B-BE19-251521F3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57" y="1165138"/>
            <a:ext cx="6912045" cy="18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4D44FE1-0838-44F9-A738-596B8E38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36" name="Picture 33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6751320" y="4560914"/>
            <a:ext cx="4869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Galaxies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C38CAA5-BD15-4872-8C1E-C201E4D2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Relatively dim compared to stars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Originally described as “great clouds of stars”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Broken into three main groups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Hosts to supermassive black holes in their centers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7EF3-5BB2-44AC-8343-D20F51C00234}"/>
              </a:ext>
            </a:extLst>
          </p:cNvPr>
          <p:cNvSpPr txBox="1"/>
          <p:nvPr/>
        </p:nvSpPr>
        <p:spPr>
          <a:xfrm>
            <a:off x="0" y="6657935"/>
            <a:ext cx="3482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https://www.spacetelescope.org/images/heic1107a/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4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A6BE-B6EA-4EC5-8806-AE74F585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Gallo et al 2018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5852-563D-4942-8A77-D2476B2722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DC339-FD94-4469-9933-E350C31C03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59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9856-57C4-40A4-822D-1C81A3C7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8846-3ECD-4186-A144-FCB6E0D87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AC4EA-4660-487B-A7B7-4BF9B95D3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350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8638-0FE3-498E-B55A-77B6D4B1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E343-7323-4E82-BC04-64DB4F3C8D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30C4E-FD31-49D8-B5C0-BF7A5992A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31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BF8CA-B259-4E89-98B0-AC0E5DFAA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9893"/>
          <a:stretch/>
        </p:blipFill>
        <p:spPr>
          <a:xfrm>
            <a:off x="20" y="956097"/>
            <a:ext cx="12191980" cy="539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4F638-49D5-4276-BFCF-0E486888E220}"/>
              </a:ext>
            </a:extLst>
          </p:cNvPr>
          <p:cNvSpPr/>
          <p:nvPr/>
        </p:nvSpPr>
        <p:spPr>
          <a:xfrm>
            <a:off x="232984" y="314325"/>
            <a:ext cx="5986841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CBA3B-D797-49AF-888F-20E9F60B2953}"/>
              </a:ext>
            </a:extLst>
          </p:cNvPr>
          <p:cNvSpPr txBox="1"/>
          <p:nvPr/>
        </p:nvSpPr>
        <p:spPr>
          <a:xfrm>
            <a:off x="0" y="6657945"/>
            <a:ext cx="4705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https://commons.wikimedia.org/wiki/File:Hubble\_\_de\_Vaucouleurs\_Galaxy\_Morphology\_Diagram.png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F39AA3-410E-49FD-AE1B-981E4128DD7F}"/>
              </a:ext>
            </a:extLst>
          </p:cNvPr>
          <p:cNvSpPr txBox="1">
            <a:spLocks/>
          </p:cNvSpPr>
          <p:nvPr/>
        </p:nvSpPr>
        <p:spPr>
          <a:xfrm>
            <a:off x="333374" y="716384"/>
            <a:ext cx="4985959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Galaxy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929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F705-45B2-470B-8F85-1FB0D64BB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2F30-7519-4C8F-A5E4-DD1E3AC2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350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5714D-6545-4070-BBFA-D2332013EA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2C5969-6069-4CE4-9C7F-BFED89459E88}"/>
              </a:ext>
            </a:extLst>
          </p:cNvPr>
          <p:cNvSpPr txBox="1">
            <a:spLocks/>
          </p:cNvSpPr>
          <p:nvPr/>
        </p:nvSpPr>
        <p:spPr>
          <a:xfrm>
            <a:off x="5190767" y="5059192"/>
            <a:ext cx="6201111" cy="116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Galaxy Examples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75B90-62A7-46AB-BD2D-AAB0E0776C0A}"/>
              </a:ext>
            </a:extLst>
          </p:cNvPr>
          <p:cNvSpPr txBox="1"/>
          <p:nvPr/>
        </p:nvSpPr>
        <p:spPr>
          <a:xfrm>
            <a:off x="0" y="6657945"/>
            <a:ext cx="27799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>
                <a:solidFill>
                  <a:srgbClr val="FFFFFF"/>
                </a:solidFill>
              </a:rPr>
              <a:t>Image Credits: </a:t>
            </a:r>
            <a:r>
              <a:rPr lang="es-ES" sz="700" dirty="0">
                <a:solidFill>
                  <a:srgbClr val="FFFFFF"/>
                </a:solidFill>
              </a:rPr>
              <a:t>ESA/Hubble &amp; NASA - https://www.spacetelescope.org</a:t>
            </a:r>
            <a:endParaRPr lang="en-C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B1270-B918-4A81-AF4A-944884E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4887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Black Holes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8D9D348-0DC3-4AF5-A409-4D74067761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4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1DE-58F4-46AB-A7AE-C5CE8C8A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3" y="190733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Massive enough to affect light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Named for their regions inside which light cannot escape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D0615-CA9B-4F50-A76B-4790C7BF337F}"/>
              </a:ext>
            </a:extLst>
          </p:cNvPr>
          <p:cNvSpPr txBox="1"/>
          <p:nvPr/>
        </p:nvSpPr>
        <p:spPr>
          <a:xfrm>
            <a:off x="0" y="6678145"/>
            <a:ext cx="37689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 dirty="0"/>
              <a:t>Image Credit: </a:t>
            </a:r>
            <a:r>
              <a:rPr lang="es-ES" sz="700" dirty="0"/>
              <a:t>ESA/Hubble &amp; NASA - https://www.spacetelescope.org/images/cygx1\_illust\_orig/</a:t>
            </a:r>
          </a:p>
        </p:txBody>
      </p:sp>
    </p:spTree>
    <p:extLst>
      <p:ext uri="{BB962C8B-B14F-4D97-AF65-F5344CB8AC3E}">
        <p14:creationId xmlns:p14="http://schemas.microsoft.com/office/powerpoint/2010/main" val="36286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ABBC-A0CC-485B-B61F-508576F0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53196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Types Of Black Holes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Determined by mass and activity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Stellar-Mass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</a:rPr>
                  <a:t>Extremely compact objects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Intermediate-Mass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000000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Supermassive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b>
                      <m:sSubPr>
                        <m:ctrlP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 and larger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65BFE-56C8-4F84-B2FD-971ECB9E7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17757" y="2363240"/>
                <a:ext cx="4869179" cy="3047946"/>
              </a:xfrm>
              <a:blipFill>
                <a:blip r:embed="rId2"/>
                <a:stretch>
                  <a:fillRect l="-751" b="-32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9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ED1B7-5EDA-4DA7-A5E8-64F7095C2C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19189"/>
          <a:stretch/>
        </p:blipFill>
        <p:spPr>
          <a:xfrm>
            <a:off x="-182887" y="-164595"/>
            <a:ext cx="6447707" cy="4622292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949EE-D304-4747-8ABC-B1EFB239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677" b="2"/>
          <a:stretch/>
        </p:blipFill>
        <p:spPr>
          <a:xfrm>
            <a:off x="-186572" y="3184611"/>
            <a:ext cx="6447707" cy="384551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D41E2C02-494F-4A6B-A67B-1D965948F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5F1A9-2918-4D40-9557-C85294E7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6" y="2146551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General Relativity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A3BD-55A8-420A-80C3-15B54DD24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in determining properties of AGN</a:t>
            </a:r>
          </a:p>
          <a:p>
            <a:r>
              <a:rPr lang="en-US" sz="2000">
                <a:solidFill>
                  <a:srgbClr val="000000"/>
                </a:solidFill>
              </a:rPr>
              <a:t>Predicts the paths light rays take in curved spacetime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25BC7-5167-46C1-8F54-B0CD5FC69056}"/>
              </a:ext>
            </a:extLst>
          </p:cNvPr>
          <p:cNvSpPr txBox="1"/>
          <p:nvPr/>
        </p:nvSpPr>
        <p:spPr>
          <a:xfrm>
            <a:off x="0" y="6685558"/>
            <a:ext cx="54252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https://cdn.insidetheperimeter.ca/wp-content/uploads/2015/11/Albert_einstein_by_zuzahin-d5pcbug-WikiCommons-768x706.jpg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A0F751-D89F-4094-9A9B-F3BDBFD3DB08}"/>
              </a:ext>
            </a:extLst>
          </p:cNvPr>
          <p:cNvSpPr txBox="1"/>
          <p:nvPr/>
        </p:nvSpPr>
        <p:spPr>
          <a:xfrm>
            <a:off x="0" y="6517340"/>
            <a:ext cx="37087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700" dirty="0"/>
              <a:t>Image Credit: https://cdn-images-1.medium.com/max/1000/1*H2TOpTVla4VCsGVuS2enAQ.jpeg</a:t>
            </a:r>
          </a:p>
        </p:txBody>
      </p:sp>
    </p:spTree>
    <p:extLst>
      <p:ext uri="{BB962C8B-B14F-4D97-AF65-F5344CB8AC3E}">
        <p14:creationId xmlns:p14="http://schemas.microsoft.com/office/powerpoint/2010/main" val="10231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E5210182-33A8-4FCA-9279-D49A89F4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r="14554" b="1"/>
          <a:stretch/>
        </p:blipFill>
        <p:spPr>
          <a:xfrm>
            <a:off x="6706581" y="2247531"/>
            <a:ext cx="5485419" cy="4610469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C2138-0843-431A-9F31-D271C3BF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802955"/>
            <a:ext cx="529059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Schwarzchild Solution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AAF688-9E8D-470F-8D45-6C35A875E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25" y="425080"/>
            <a:ext cx="4362450" cy="22098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CEF9901-E75E-493E-9C30-0B2A9CB32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407" y="3230879"/>
            <a:ext cx="5290593" cy="3073349"/>
          </a:xfrm>
        </p:spPr>
        <p:txBody>
          <a:bodyPr/>
          <a:lstStyle/>
          <a:p>
            <a:r>
              <a:rPr lang="en-CA" dirty="0"/>
              <a:t>Models a stationary black hole, </a:t>
            </a:r>
            <a:r>
              <a:rPr lang="en-CA" dirty="0" err="1"/>
              <a:t>ie</a:t>
            </a:r>
            <a:r>
              <a:rPr lang="en-CA" dirty="0"/>
              <a:t> not spinning</a:t>
            </a:r>
          </a:p>
          <a:p>
            <a:r>
              <a:rPr lang="en-CA" dirty="0"/>
              <a:t>Describes a singularity with an event horizon</a:t>
            </a:r>
          </a:p>
        </p:txBody>
      </p:sp>
    </p:spTree>
    <p:extLst>
      <p:ext uri="{BB962C8B-B14F-4D97-AF65-F5344CB8AC3E}">
        <p14:creationId xmlns:p14="http://schemas.microsoft.com/office/powerpoint/2010/main" val="76885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800</Words>
  <Application>Microsoft Office PowerPoint</Application>
  <PresentationFormat>Widescreen</PresentationFormat>
  <Paragraphs>110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Investigating Supermassive Black Holes and Their Variability Using Structure Functions</vt:lpstr>
      <vt:lpstr>A brief introduction to the universe</vt:lpstr>
      <vt:lpstr>PowerPoint Presentation</vt:lpstr>
      <vt:lpstr>PowerPoint Presentation</vt:lpstr>
      <vt:lpstr>PowerPoint Presentation</vt:lpstr>
      <vt:lpstr>Black Holes</vt:lpstr>
      <vt:lpstr>Types Of Black Holes</vt:lpstr>
      <vt:lpstr>General Relativity</vt:lpstr>
      <vt:lpstr>Schwarzchild Solution</vt:lpstr>
      <vt:lpstr>Kerr Solution</vt:lpstr>
      <vt:lpstr>Kerr Solution</vt:lpstr>
      <vt:lpstr>PowerPoint Presentation</vt:lpstr>
      <vt:lpstr>How we see AGN</vt:lpstr>
      <vt:lpstr>AGN Emission Spectra</vt:lpstr>
      <vt:lpstr>Types of AGN</vt:lpstr>
      <vt:lpstr>PowerPoint Presentation</vt:lpstr>
      <vt:lpstr>PowerPoint Presentation</vt:lpstr>
      <vt:lpstr>PowerPoint Presentation</vt:lpstr>
      <vt:lpstr>The Data</vt:lpstr>
      <vt:lpstr>Structure Function</vt:lpstr>
      <vt:lpstr>Structure Function</vt:lpstr>
      <vt:lpstr>Writing a Structure Function Program</vt:lpstr>
      <vt:lpstr>PowerPoint Presentation</vt:lpstr>
      <vt:lpstr>3C 273</vt:lpstr>
      <vt:lpstr>3C 279</vt:lpstr>
      <vt:lpstr>Fairall 9</vt:lpstr>
      <vt:lpstr>Mkn 79</vt:lpstr>
      <vt:lpstr>Mkn 110</vt:lpstr>
      <vt:lpstr>NGC 4051</vt:lpstr>
      <vt:lpstr>Gallo et al 2018 results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Supermassive Black Holes and Their Variability Using Structure Functions</dc:title>
  <dc:creator>Derek Blue</dc:creator>
  <cp:lastModifiedBy>Derek Blue</cp:lastModifiedBy>
  <cp:revision>4</cp:revision>
  <dcterms:created xsi:type="dcterms:W3CDTF">2019-04-04T21:11:31Z</dcterms:created>
  <dcterms:modified xsi:type="dcterms:W3CDTF">2019-04-04T22:25:24Z</dcterms:modified>
</cp:coreProperties>
</file>